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394" r:id="rId3"/>
    <p:sldId id="363" r:id="rId4"/>
    <p:sldId id="305" r:id="rId5"/>
    <p:sldId id="401" r:id="rId6"/>
    <p:sldId id="400" r:id="rId7"/>
    <p:sldId id="376" r:id="rId8"/>
    <p:sldId id="369" r:id="rId9"/>
    <p:sldId id="396" r:id="rId10"/>
    <p:sldId id="385" r:id="rId11"/>
    <p:sldId id="360" r:id="rId12"/>
    <p:sldId id="387" r:id="rId13"/>
    <p:sldId id="386" r:id="rId14"/>
    <p:sldId id="361" r:id="rId15"/>
    <p:sldId id="390" r:id="rId16"/>
    <p:sldId id="392" r:id="rId17"/>
    <p:sldId id="393" r:id="rId18"/>
    <p:sldId id="398" r:id="rId19"/>
    <p:sldId id="399" r:id="rId20"/>
    <p:sldId id="397" r:id="rId21"/>
    <p:sldId id="34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608"/>
    <a:srgbClr val="FFFFFF"/>
    <a:srgbClr val="61E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9" autoAdjust="0"/>
    <p:restoredTop sz="93883" autoAdjust="0"/>
  </p:normalViewPr>
  <p:slideViewPr>
    <p:cSldViewPr snapToGrid="0">
      <p:cViewPr varScale="1">
        <p:scale>
          <a:sx n="66" d="100"/>
          <a:sy n="66" d="100"/>
        </p:scale>
        <p:origin x="840" y="32"/>
      </p:cViewPr>
      <p:guideLst/>
    </p:cSldViewPr>
  </p:slideViewPr>
  <p:outlineViewPr>
    <p:cViewPr>
      <p:scale>
        <a:sx n="33" d="100"/>
        <a:sy n="33" d="100"/>
      </p:scale>
      <p:origin x="0" y="-31236"/>
    </p:cViewPr>
  </p:outlineViewPr>
  <p:notesTextViewPr>
    <p:cViewPr>
      <p:scale>
        <a:sx n="300" d="100"/>
        <a:sy n="300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18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64127-34BC-4A0D-9F79-4598A7DCF889}" type="datetimeFigureOut">
              <a:rPr lang="es-ES_tradnl" smtClean="0"/>
              <a:t>13/04/2023</a:t>
            </a:fld>
            <a:endParaRPr lang="es-ES_trad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54563-3230-49E3-B32F-38319BD9A3C8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603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54563-3230-49E3-B32F-38319BD9A3C8}" type="slidenum">
              <a:rPr lang="es-ES_tradnl" smtClean="0"/>
              <a:t>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87020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406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4563-3230-49E3-B32F-38319BD9A3C8}" type="slidenum">
              <a:rPr lang="es-ES_tradnl" smtClean="0"/>
              <a:t>21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828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exactly are we talking about?</a:t>
            </a:r>
          </a:p>
          <a:p>
            <a:pPr lvl="1"/>
            <a:r>
              <a:rPr lang="en-US" b="1" dirty="0"/>
              <a:t>Invoicing Department for charges related to research</a:t>
            </a:r>
          </a:p>
          <a:p>
            <a:pPr lvl="2"/>
            <a:r>
              <a:rPr lang="en-US" b="1" dirty="0"/>
              <a:t>To be paid from funds in individual project accounts</a:t>
            </a:r>
          </a:p>
          <a:p>
            <a:pPr lvl="2"/>
            <a:r>
              <a:rPr lang="en-US" b="1" dirty="0"/>
              <a:t>In turn,</a:t>
            </a:r>
            <a:r>
              <a:rPr lang="en-US" b="1" baseline="0" dirty="0"/>
              <a:t> the study team invoices sponsor to get paid for these clinical procedures</a:t>
            </a:r>
            <a:endParaRPr lang="en-US" b="1" dirty="0"/>
          </a:p>
          <a:p>
            <a:pPr lvl="1"/>
            <a:r>
              <a:rPr lang="en-US" b="1" dirty="0"/>
              <a:t>Invoicing Insurance for charge related to research that are routine costs</a:t>
            </a:r>
          </a:p>
          <a:p>
            <a:pPr lvl="2"/>
            <a:r>
              <a:rPr lang="en-US" b="1" dirty="0"/>
              <a:t>Qualifying Trials must have research codes and modifiers.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exactly are we talking about?</a:t>
            </a:r>
          </a:p>
          <a:p>
            <a:pPr lvl="1"/>
            <a:r>
              <a:rPr lang="en-US" b="1" dirty="0"/>
              <a:t>Invoicing Department for charges related to research</a:t>
            </a:r>
          </a:p>
          <a:p>
            <a:pPr lvl="2"/>
            <a:r>
              <a:rPr lang="en-US" b="1" dirty="0"/>
              <a:t>To be paid from funds in individual project accounts</a:t>
            </a:r>
          </a:p>
          <a:p>
            <a:pPr lvl="2"/>
            <a:r>
              <a:rPr lang="en-US" b="1" dirty="0"/>
              <a:t>In turn,</a:t>
            </a:r>
            <a:r>
              <a:rPr lang="en-US" b="1" baseline="0" dirty="0"/>
              <a:t> the study team invoices sponsor to get paid for these clinical procedures</a:t>
            </a:r>
            <a:endParaRPr lang="en-US" b="1" dirty="0"/>
          </a:p>
          <a:p>
            <a:pPr lvl="1"/>
            <a:r>
              <a:rPr lang="en-US" b="1" dirty="0"/>
              <a:t>Invoicing Insurance for charge related to research that are routine costs</a:t>
            </a:r>
          </a:p>
          <a:p>
            <a:pPr lvl="2"/>
            <a:r>
              <a:rPr lang="en-US" b="1" dirty="0"/>
              <a:t>Qualifying Trials must have research codes and modifiers.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exactly are we talking about?</a:t>
            </a:r>
          </a:p>
          <a:p>
            <a:pPr lvl="1"/>
            <a:r>
              <a:rPr lang="en-US" b="1" dirty="0"/>
              <a:t>Invoicing Department for charges related to research</a:t>
            </a:r>
          </a:p>
          <a:p>
            <a:pPr lvl="2"/>
            <a:r>
              <a:rPr lang="en-US" b="1" dirty="0"/>
              <a:t>To be paid from funds in individual project accounts</a:t>
            </a:r>
          </a:p>
          <a:p>
            <a:pPr lvl="2"/>
            <a:r>
              <a:rPr lang="en-US" b="1" dirty="0"/>
              <a:t>In turn,</a:t>
            </a:r>
            <a:r>
              <a:rPr lang="en-US" b="1" baseline="0" dirty="0"/>
              <a:t> the study team invoices sponsor to get paid for these clinical procedures</a:t>
            </a:r>
            <a:endParaRPr lang="en-US" b="1" dirty="0"/>
          </a:p>
          <a:p>
            <a:pPr lvl="1"/>
            <a:r>
              <a:rPr lang="en-US" b="1" dirty="0"/>
              <a:t>Invoicing Insurance for charge related to research that are routine costs</a:t>
            </a:r>
          </a:p>
          <a:p>
            <a:pPr lvl="2"/>
            <a:r>
              <a:rPr lang="en-US" b="1" dirty="0"/>
              <a:t>Qualifying Trials must have research codes and modifiers.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3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get started</a:t>
            </a:r>
            <a:r>
              <a:rPr lang="en-US" baseline="0" dirty="0"/>
              <a:t> lets clarify which studies will be entered into Epic requiring study coordinator input for research billing</a:t>
            </a:r>
          </a:p>
          <a:p>
            <a:r>
              <a:rPr lang="en-US" dirty="0"/>
              <a:t> FDA “Qualifying” trial therefore the NCT number with research codes and modifiers need to be added to the claims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19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68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Interested [1020]</a:t>
            </a:r>
          </a:p>
          <a:p>
            <a:r>
              <a:rPr lang="en-US" dirty="0"/>
              <a:t>Waiting for consent [1050]</a:t>
            </a:r>
          </a:p>
          <a:p>
            <a:r>
              <a:rPr lang="en-US" dirty="0"/>
              <a:t>Consented - in screening [1055]</a:t>
            </a:r>
          </a:p>
          <a:p>
            <a:r>
              <a:rPr lang="en-US" dirty="0"/>
              <a:t>Enrolled [1060]</a:t>
            </a:r>
          </a:p>
          <a:p>
            <a:r>
              <a:rPr lang="en-US" dirty="0"/>
              <a:t>Completed [1070]</a:t>
            </a:r>
          </a:p>
          <a:p>
            <a:r>
              <a:rPr lang="en-US" dirty="0"/>
              <a:t>Withdrawn [1090]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2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78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666B-1E31-4965-85F5-0BEA3AF8EF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8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2665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1966-B394-4F90-981F-BC27ADA5DFF3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48987" y="205994"/>
            <a:ext cx="3978323" cy="4902683"/>
            <a:chOff x="148987" y="205994"/>
            <a:chExt cx="3978323" cy="490268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Hexagon 6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exagon 7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Hexagon 8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xagon 9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Hexagon 10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exagon 11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exagon 12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exagon 13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xagon 14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0158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9D6E-BE2E-4F70-87EE-D8F1B6CFD138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6" name="Hexagon 15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Hexagon 16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Hexagon 17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734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AC25-2BE4-43AA-88CB-7F9B53A5D5D0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Hexagon 18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82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26FD-1DB3-42EB-9BC5-71781384B6D3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Hexagon 18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93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DEC3-0FC1-424B-AFF1-ED6A5BDA75F9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8" name="Hexagon 17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18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2475-F650-4BCF-AF5D-97C59E1DBB33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8" name="Hexagon 17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06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2665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60CE-9564-4DD1-A119-4ABDCF8D6BC7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48987" y="205994"/>
            <a:ext cx="3978323" cy="4902683"/>
            <a:chOff x="148987" y="205994"/>
            <a:chExt cx="3978323" cy="4902683"/>
          </a:xfrm>
          <a:effectLst/>
        </p:grpSpPr>
        <p:sp>
          <p:nvSpPr>
            <p:cNvPr id="7" name="Hexagon 6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exagon 7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Hexagon 8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xagon 9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Hexagon 10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exagon 11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exagon 12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exagon 13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xagon 14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30" y="4409932"/>
            <a:ext cx="2690486" cy="21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4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587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AC72-D4EB-46D1-9688-8258A71F3603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8" name="Hexagon 17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2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587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C28D-9613-4270-947F-00A98CEA51FA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8" name="Hexagon 17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/>
          <p:cNvCxnSpPr/>
          <p:nvPr userDrawn="1"/>
        </p:nvCxnSpPr>
        <p:spPr>
          <a:xfrm>
            <a:off x="0" y="1747819"/>
            <a:ext cx="12192000" cy="0"/>
          </a:xfrm>
          <a:prstGeom prst="line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587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342B-43DB-4BB7-9DB8-66A1BAF2494E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8" name="Hexagon 17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/>
          <p:cNvCxnSpPr/>
          <p:nvPr userDrawn="1"/>
        </p:nvCxnSpPr>
        <p:spPr>
          <a:xfrm>
            <a:off x="0" y="1747819"/>
            <a:ext cx="12192000" cy="0"/>
          </a:xfrm>
          <a:prstGeom prst="line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9755-42BC-4B7C-B93F-69CF9BA85736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8" name="Hexagon 17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8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4462-0455-492E-AF9A-76376A0AAC09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Hexagon 18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10800000" flipH="1">
            <a:off x="147402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9" name="Hexagon 28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Hexagon 29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exagon 30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03D6-0BED-4C1F-98D6-5B6D255FE3BF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Hexagon 20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exagon 25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exagon 27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 rot="10800000" flipH="1">
            <a:off x="147402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1" name="Hexagon 30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exagon 31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Hexagon 32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7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C1DF0-71F5-471C-86C3-81438C7E0A4D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 rot="10800000">
            <a:off x="10377985" y="4742283"/>
            <a:ext cx="1606032" cy="1979192"/>
            <a:chOff x="148987" y="205994"/>
            <a:chExt cx="3978323" cy="490268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7" name="Hexagon 16"/>
            <p:cNvSpPr/>
            <p:nvPr userDrawn="1"/>
          </p:nvSpPr>
          <p:spPr>
            <a:xfrm>
              <a:off x="148988" y="20599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Hexagon 17"/>
            <p:cNvSpPr/>
            <p:nvPr userDrawn="1"/>
          </p:nvSpPr>
          <p:spPr>
            <a:xfrm>
              <a:off x="148987" y="42615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exagon 18"/>
            <p:cNvSpPr/>
            <p:nvPr userDrawn="1"/>
          </p:nvSpPr>
          <p:spPr>
            <a:xfrm>
              <a:off x="148988" y="1218975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exagon 19"/>
            <p:cNvSpPr/>
            <p:nvPr userDrawn="1"/>
          </p:nvSpPr>
          <p:spPr>
            <a:xfrm>
              <a:off x="1155509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xagon 20"/>
            <p:cNvSpPr/>
            <p:nvPr userDrawn="1"/>
          </p:nvSpPr>
          <p:spPr>
            <a:xfrm>
              <a:off x="148987" y="3242274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2241644" y="1196697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148988" y="2231018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3144671" y="658013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1195316" y="1756216"/>
              <a:ext cx="982639" cy="847103"/>
            </a:xfrm>
            <a:prstGeom prst="hexagon">
              <a:avLst/>
            </a:prstGeom>
            <a:noFill/>
            <a:ln w="28575">
              <a:solidFill>
                <a:schemeClr val="bg1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8529"/>
            <a:ext cx="3796146" cy="65294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14764" y="1764145"/>
            <a:ext cx="9144000" cy="4139837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514764" y="1764146"/>
            <a:ext cx="9144000" cy="412190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24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99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97EB-1BEC-4A9F-BCD0-2B03B48A729F}" type="datetime1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7C22E-325F-412F-848A-3AFBF04AB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8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11/relationships/webextension" Target="../webextensions/webextension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16367"/>
            <a:ext cx="9144000" cy="2452744"/>
          </a:xfrm>
        </p:spPr>
        <p:txBody>
          <a:bodyPr/>
          <a:lstStyle/>
          <a:p>
            <a:r>
              <a:rPr lang="en-US" dirty="0"/>
              <a:t>Clinical Research Billing  Process in Epic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92824"/>
            <a:ext cx="9144000" cy="216497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Research Coordinator Training </a:t>
            </a:r>
          </a:p>
          <a:p>
            <a:endParaRPr lang="en-US" dirty="0"/>
          </a:p>
          <a:p>
            <a:r>
              <a:rPr lang="en-US" sz="1600" dirty="0"/>
              <a:t>Kristin Parks, Director Clinical Research Finance and Administration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2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7"/>
    </mc:Choice>
    <mc:Fallback xmlns="">
      <p:transition spd="slow" advTm="119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1C2A-6691-48A4-9D08-228E476B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pic>
        <p:nvPicPr>
          <p:cNvPr id="5" name="Link pt to study MP4">
            <a:hlinkClick r:id="" action="ppaction://media"/>
            <a:extLst>
              <a:ext uri="{FF2B5EF4-FFF2-40B4-BE49-F238E27FC236}">
                <a16:creationId xmlns:a16="http://schemas.microsoft.com/office/drawing/2014/main" id="{60E80538-E11E-441B-B487-1C869B7224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06575"/>
            <a:ext cx="7735887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AAF9B-AC5F-4456-BB54-746730C5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i="1" dirty="0"/>
          </a:p>
          <a:p>
            <a:r>
              <a:rPr lang="en-US" i="1" dirty="0">
                <a:solidFill>
                  <a:srgbClr val="FF0000"/>
                </a:solidFill>
              </a:rPr>
              <a:t>Step 2 </a:t>
            </a:r>
            <a:r>
              <a:rPr lang="en-US" i="1" dirty="0"/>
              <a:t>: FLAGGING research visit/encounter as “research”</a:t>
            </a:r>
          </a:p>
          <a:p>
            <a:pPr lvl="1"/>
            <a:r>
              <a:rPr lang="en-US" i="1" dirty="0"/>
              <a:t>Create “upcoming appointment” report for each of your studies loaded into Epic</a:t>
            </a:r>
          </a:p>
          <a:p>
            <a:pPr lvl="1"/>
            <a:r>
              <a:rPr lang="en-US" i="1" dirty="0"/>
              <a:t>Run report on regular basis – If you see a research visit is not “linked “ to the study, you can do this from the report.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r>
              <a:rPr lang="en-US" dirty="0">
                <a:solidFill>
                  <a:srgbClr val="000608"/>
                </a:solidFill>
                <a:highlight>
                  <a:srgbClr val="FFFF00"/>
                </a:highlight>
              </a:rPr>
              <a:t>Linking patient to study is only the first step, the visit encounter must also be linked</a:t>
            </a:r>
            <a:r>
              <a:rPr lang="en-US" dirty="0">
                <a:highlight>
                  <a:srgbClr val="FFFF00"/>
                </a:highlight>
              </a:rPr>
              <a:t>.</a:t>
            </a:r>
          </a:p>
          <a:p>
            <a:pPr lvl="3"/>
            <a:r>
              <a:rPr lang="en-US" dirty="0"/>
              <a:t>If linking the visit encounter to the study is missed, the patient/patient’s insurance will be billed. </a:t>
            </a:r>
          </a:p>
          <a:p>
            <a:pPr lvl="4"/>
            <a:r>
              <a:rPr lang="en-US" dirty="0"/>
              <a:t>This will result in unhappy patients who may decide to drop from the study</a:t>
            </a:r>
          </a:p>
          <a:p>
            <a:pPr lvl="4"/>
            <a:r>
              <a:rPr lang="en-US" dirty="0"/>
              <a:t>This is a billing violation that could result in fines for the university and loss of federal funding.  </a:t>
            </a:r>
          </a:p>
          <a:p>
            <a:pPr marL="914400" lvl="2" indent="0">
              <a:buNone/>
            </a:pPr>
            <a:r>
              <a:rPr lang="en-US" dirty="0"/>
              <a:t>  </a:t>
            </a:r>
          </a:p>
          <a:p>
            <a:pPr lvl="2"/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9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21"/>
    </mc:Choice>
    <mc:Fallback xmlns="">
      <p:transition spd="slow" advTm="922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7AE6-AD4F-42C9-B22E-C409F82F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9993-328B-4397-AF7F-EDE24F009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Step 2 </a:t>
            </a:r>
            <a:r>
              <a:rPr lang="en-US" i="1" dirty="0"/>
              <a:t>: FLAGGING research visit/encounter as “research” (continued)</a:t>
            </a:r>
          </a:p>
          <a:p>
            <a:pPr lvl="1"/>
            <a:endParaRPr lang="en-US" i="1" dirty="0"/>
          </a:p>
          <a:p>
            <a:pPr lvl="1"/>
            <a:r>
              <a:rPr lang="en-US" b="1" i="1" dirty="0"/>
              <a:t>The next slide is a short video</a:t>
            </a:r>
            <a:r>
              <a:rPr lang="en-US" sz="4000" i="1" dirty="0"/>
              <a:t> </a:t>
            </a:r>
            <a:r>
              <a:rPr lang="en-US" b="1" i="1" dirty="0"/>
              <a:t>showing how to create this report in Epic. </a:t>
            </a:r>
            <a:endParaRPr lang="en-US" sz="4000" i="1" dirty="0"/>
          </a:p>
          <a:p>
            <a:pPr lvl="2"/>
            <a:r>
              <a:rPr lang="en-US" b="1" i="1" dirty="0"/>
              <a:t>The report will allow you to view the upcoming visits scheduled for all patients linked to your study(</a:t>
            </a:r>
            <a:r>
              <a:rPr lang="en-US" b="1" i="1" dirty="0" err="1"/>
              <a:t>ies</a:t>
            </a:r>
            <a:r>
              <a:rPr lang="en-US" b="1" i="1" dirty="0"/>
              <a:t>).</a:t>
            </a:r>
            <a:endParaRPr lang="en-US" sz="3600" i="1" dirty="0"/>
          </a:p>
          <a:p>
            <a:pPr lvl="2"/>
            <a:r>
              <a:rPr lang="en-US" b="1" i="1" dirty="0"/>
              <a:t>You will be able to easily notate which visits are research visits.</a:t>
            </a:r>
            <a:endParaRPr lang="en-US" sz="3600" i="1" dirty="0"/>
          </a:p>
          <a:p>
            <a:pPr lvl="3"/>
            <a:r>
              <a:rPr lang="en-US" b="1" i="1" dirty="0"/>
              <a:t>You will need to cut and paste:</a:t>
            </a:r>
            <a:endParaRPr lang="en-US" sz="3200" i="1" dirty="0"/>
          </a:p>
          <a:p>
            <a:pPr lvl="4"/>
            <a:r>
              <a:rPr lang="en-US" b="1" i="1" u="sng" dirty="0">
                <a:solidFill>
                  <a:srgbClr val="000608"/>
                </a:solidFill>
                <a:highlight>
                  <a:srgbClr val="FFFF00"/>
                </a:highlight>
              </a:rPr>
              <a:t>Upcoming/Current Admissions for Patients Associated with &lt;Insert Research Study&gt;</a:t>
            </a:r>
            <a:endParaRPr lang="en-US" sz="3200" dirty="0">
              <a:solidFill>
                <a:srgbClr val="000608"/>
              </a:solidFill>
              <a:highlight>
                <a:srgbClr val="FFFF00"/>
              </a:highlight>
            </a:endParaRPr>
          </a:p>
          <a:p>
            <a:pPr lvl="5"/>
            <a:r>
              <a:rPr lang="en-US" i="1" dirty="0">
                <a:solidFill>
                  <a:srgbClr val="FFFFFF"/>
                </a:solidFill>
              </a:rPr>
              <a:t>Cut and paste the above into the “Reports Library” in Epic </a:t>
            </a:r>
          </a:p>
          <a:p>
            <a:pPr lvl="5"/>
            <a:r>
              <a:rPr lang="en-US" i="1" dirty="0">
                <a:solidFill>
                  <a:srgbClr val="FFFFFF"/>
                </a:solidFill>
              </a:rPr>
              <a:t>Follow the instructions on the video on the next slide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714B9-5EDD-4FD2-AA68-C4CD237F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3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  <a:br>
              <a:rPr lang="en-US" dirty="0"/>
            </a:br>
            <a:r>
              <a:rPr lang="en-US" sz="2400" i="1" dirty="0">
                <a:solidFill>
                  <a:srgbClr val="FF0000"/>
                </a:solidFill>
              </a:rPr>
              <a:t>Step 2 continued</a:t>
            </a:r>
            <a:endParaRPr lang="en-US" sz="2400" dirty="0"/>
          </a:p>
        </p:txBody>
      </p:sp>
      <p:pic>
        <p:nvPicPr>
          <p:cNvPr id="4" name="Upcoming Visit Report-Linking Research visits">
            <a:hlinkClick r:id="" action="ppaction://media"/>
            <a:extLst>
              <a:ext uri="{FF2B5EF4-FFF2-40B4-BE49-F238E27FC236}">
                <a16:creationId xmlns:a16="http://schemas.microsoft.com/office/drawing/2014/main" id="{93748AFB-ADD7-42B2-8747-821B321A1CB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5988" y="1806575"/>
            <a:ext cx="7820025" cy="435133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9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21"/>
    </mc:Choice>
    <mc:Fallback xmlns="">
      <p:transition spd="slow" advTm="9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  <a:p>
            <a:r>
              <a:rPr lang="en-US" i="1" dirty="0">
                <a:solidFill>
                  <a:srgbClr val="FF0000"/>
                </a:solidFill>
              </a:rPr>
              <a:t>Step 3 </a:t>
            </a:r>
            <a:r>
              <a:rPr lang="en-US" i="1" dirty="0"/>
              <a:t>:  Review Research Charges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Refer to Coverage analysis to ensure you are notating correctly</a:t>
            </a:r>
          </a:p>
          <a:p>
            <a:endParaRPr lang="en-US" i="1" dirty="0"/>
          </a:p>
          <a:p>
            <a:r>
              <a:rPr lang="en-US" i="1" dirty="0"/>
              <a:t>This report is on Epic Dashboard</a:t>
            </a:r>
          </a:p>
          <a:p>
            <a:pPr lvl="1"/>
            <a:endParaRPr lang="en-US" i="1" dirty="0"/>
          </a:p>
          <a:p>
            <a:endParaRPr lang="en-US" i="1" dirty="0"/>
          </a:p>
          <a:p>
            <a:pPr lvl="2"/>
            <a:r>
              <a:rPr lang="en-US" dirty="0"/>
              <a:t> 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8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87"/>
    </mc:Choice>
    <mc:Fallback xmlns="">
      <p:transition spd="slow" advTm="738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6140-5ED9-414C-B176-141745E3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35CBD2-1C86-46FB-B2F8-4468563A72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976719"/>
            <a:ext cx="5181600" cy="389964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5E4A-5043-4169-B35A-A116101910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Log into Epic </a:t>
            </a:r>
          </a:p>
          <a:p>
            <a:r>
              <a:rPr lang="en-US" dirty="0"/>
              <a:t>Click on </a:t>
            </a:r>
            <a:r>
              <a:rPr lang="en-US" b="1" i="1" u="sng" dirty="0"/>
              <a:t>“Total Balance Needing Research Review (Study Team)”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0388E-8139-413B-B2E9-3450F8BB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629459D-FB8A-438B-AB5C-40D396A8523D}"/>
              </a:ext>
            </a:extLst>
          </p:cNvPr>
          <p:cNvSpPr/>
          <p:nvPr/>
        </p:nvSpPr>
        <p:spPr>
          <a:xfrm>
            <a:off x="1680882" y="26894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56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28BD-C5C6-4A68-8A3A-777279CC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CFA5-0B39-42F5-8C74-4F3D43A2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the Coverage analysis, ensure charges for the research visit are in the correct “bucket”</a:t>
            </a:r>
          </a:p>
          <a:p>
            <a:endParaRPr lang="en-US" dirty="0"/>
          </a:p>
          <a:p>
            <a:r>
              <a:rPr lang="en-US" dirty="0"/>
              <a:t>There are three “ buckets”</a:t>
            </a:r>
          </a:p>
          <a:p>
            <a:pPr lvl="1"/>
            <a:r>
              <a:rPr lang="en-US" dirty="0"/>
              <a:t>Study Related- Bill to Study</a:t>
            </a:r>
          </a:p>
          <a:p>
            <a:pPr lvl="1"/>
            <a:r>
              <a:rPr lang="en-US" dirty="0"/>
              <a:t>Study Related – Bill to Patient/Patient’s insurance</a:t>
            </a:r>
          </a:p>
          <a:p>
            <a:pPr lvl="1"/>
            <a:r>
              <a:rPr lang="en-US" dirty="0"/>
              <a:t>Non Study Related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next slide is a video showing you how to move the charges into the correct “bucket”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F8392-4A5D-4C64-BBE9-170EE96D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7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6EC5-0AAE-4CDD-A5CA-7FE04106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89CF1-09D8-4085-96FB-AAF347C57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Epic Research Billing">
            <a:hlinkClick r:id="" action="ppaction://media"/>
            <a:extLst>
              <a:ext uri="{FF2B5EF4-FFF2-40B4-BE49-F238E27FC236}">
                <a16:creationId xmlns:a16="http://schemas.microsoft.com/office/drawing/2014/main" id="{C3A3493D-708A-400C-891B-EFE8E646E5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690688"/>
            <a:ext cx="9583271" cy="4467225"/>
          </a:xfrm>
        </p:spPr>
      </p:pic>
    </p:spTree>
    <p:extLst>
      <p:ext uri="{BB962C8B-B14F-4D97-AF65-F5344CB8AC3E}">
        <p14:creationId xmlns:p14="http://schemas.microsoft.com/office/powerpoint/2010/main" val="41343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28BD-C5C6-4A68-8A3A-777279CC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CFA5-0B39-42F5-8C74-4F3D43A2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Summary of Video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Refer to  the Coverage analysis document to clarify which  “bucket” each charge belongs to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Move charges to the correct bucket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Click on “Mark as Reviewed”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Click “submit”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F8392-4A5D-4C64-BBE9-170EE96D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31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28BD-C5C6-4A68-8A3A-777279CC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CFA5-0B39-42F5-8C74-4F3D43A2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slide is a quiz to test your knowledge in  Clinical Research Billing in Epic.</a:t>
            </a:r>
          </a:p>
          <a:p>
            <a:endParaRPr lang="en-US" dirty="0"/>
          </a:p>
          <a:p>
            <a:r>
              <a:rPr lang="en-US" dirty="0"/>
              <a:t>Be sure to use the scroll bar on the right hand side of the quiz to access/answer all of the questions.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F8392-4A5D-4C64-BBE9-170EE96D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1611A-330A-4115-81DE-B14D56346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92" y="4107673"/>
            <a:ext cx="677720" cy="18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D4C63-067B-4A6E-A4A5-8EAEC18A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Studies in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6F5B-BD79-4269-9353-A6A5EAE27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624"/>
            <a:ext cx="10515600" cy="4664589"/>
          </a:xfrm>
        </p:spPr>
        <p:txBody>
          <a:bodyPr>
            <a:normAutofit/>
          </a:bodyPr>
          <a:lstStyle/>
          <a:p>
            <a:r>
              <a:rPr lang="en-US" dirty="0"/>
              <a:t>The studies REQUIRED to be in Epic are those that have research billing requirements.</a:t>
            </a:r>
          </a:p>
          <a:p>
            <a:r>
              <a:rPr lang="en-US" dirty="0"/>
              <a:t>The below 2 criteria describes “research billing requirements”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any clinical charges drop in billing system related to the study that </a:t>
            </a:r>
            <a:r>
              <a:rPr lang="en-US" u="sng" dirty="0"/>
              <a:t>should be paid for by the study account</a:t>
            </a:r>
          </a:p>
          <a:p>
            <a:pPr marL="0" indent="0">
              <a:buNone/>
            </a:pPr>
            <a:r>
              <a:rPr lang="en-US" sz="1800" dirty="0"/>
              <a:t>And/or</a:t>
            </a:r>
          </a:p>
          <a:p>
            <a:pPr marL="0" indent="0">
              <a:buNone/>
            </a:pPr>
            <a:r>
              <a:rPr lang="en-US" dirty="0"/>
              <a:t>2. 	Qualifying Trial in which UTP will bill for routine/SOC services</a:t>
            </a:r>
          </a:p>
          <a:p>
            <a:pPr marL="0" indent="0">
              <a:buNone/>
            </a:pPr>
            <a:r>
              <a:rPr lang="en-US" sz="2000" i="1" dirty="0"/>
              <a:t>	When routine care is noted as part of the research protocol, NCT # &amp; codes and modifiers 	must be added to claims per billing requirements.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57011-598E-4505-9224-1894392F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90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78C6-7C3B-47A6-920D-C8462FD1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Epic-QUIZ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69F82-1DC7-451D-BFDC-AA50F4EAD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680F3-E3BE-4D7A-AE28-33E90A7B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Forms">
                <a:extLst>
                  <a:ext uri="{FF2B5EF4-FFF2-40B4-BE49-F238E27FC236}">
                    <a16:creationId xmlns:a16="http://schemas.microsoft.com/office/drawing/2014/main" id="{4702BC61-0825-420B-85C6-39C2DD8550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86000" y="1285874"/>
              <a:ext cx="7620000" cy="42862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Forms">
                <a:extLst>
                  <a:ext uri="{FF2B5EF4-FFF2-40B4-BE49-F238E27FC236}">
                    <a16:creationId xmlns:a16="http://schemas.microsoft.com/office/drawing/2014/main" id="{4702BC61-0825-420B-85C6-39C2DD855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6000" y="1285874"/>
                <a:ext cx="7620000" cy="4286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 title="Forms">
                <a:extLst>
                  <a:ext uri="{FF2B5EF4-FFF2-40B4-BE49-F238E27FC236}">
                    <a16:creationId xmlns:a16="http://schemas.microsoft.com/office/drawing/2014/main" id="{6B049C3E-301D-43D5-AB43-CC52291F9F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6892372"/>
                  </p:ext>
                </p:extLst>
              </p:nvPr>
            </p:nvGraphicFramePr>
            <p:xfrm>
              <a:off x="838200" y="1285874"/>
              <a:ext cx="9475694" cy="533007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Add-in 5" title="Forms">
                <a:extLst>
                  <a:ext uri="{FF2B5EF4-FFF2-40B4-BE49-F238E27FC236}">
                    <a16:creationId xmlns:a16="http://schemas.microsoft.com/office/drawing/2014/main" id="{6B049C3E-301D-43D5-AB43-CC52291F9F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" y="1285874"/>
                <a:ext cx="9475694" cy="53300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7055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sz="6000" dirty="0"/>
              <a:t>            THANK YOU</a:t>
            </a:r>
          </a:p>
          <a:p>
            <a:pPr marL="0" indent="0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4200" dirty="0"/>
              <a:t>You have completed the Epic Research Billing Orientation Presentation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160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Studies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70075"/>
            <a:ext cx="5181600" cy="4351338"/>
          </a:xfrm>
        </p:spPr>
        <p:txBody>
          <a:bodyPr/>
          <a:lstStyle/>
          <a:p>
            <a:r>
              <a:rPr lang="en-US" b="1" u="sng" dirty="0"/>
              <a:t>Research Team responsibilities</a:t>
            </a:r>
          </a:p>
          <a:p>
            <a:r>
              <a:rPr lang="en-US" b="1" dirty="0"/>
              <a:t>Keep track of all studies loaded into Epic</a:t>
            </a:r>
          </a:p>
          <a:p>
            <a:r>
              <a:rPr lang="en-US" b="1" dirty="0"/>
              <a:t>For all studies loaded into Epic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Link /associate patients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Link/associate Research visits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Review research charges</a:t>
            </a:r>
          </a:p>
          <a:p>
            <a:endParaRPr lang="en-US" b="1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4680" y="1847850"/>
            <a:ext cx="5181600" cy="4351338"/>
          </a:xfrm>
        </p:spPr>
        <p:txBody>
          <a:bodyPr/>
          <a:lstStyle/>
          <a:p>
            <a:r>
              <a:rPr lang="en-US" b="1" u="sng" dirty="0"/>
              <a:t>SPA Responsibilities:</a:t>
            </a:r>
          </a:p>
          <a:p>
            <a:r>
              <a:rPr lang="en-US" b="1" dirty="0"/>
              <a:t>Load all studies that will require research billing handling in Epic </a:t>
            </a:r>
          </a:p>
          <a:p>
            <a:endParaRPr lang="en-US" b="1" dirty="0"/>
          </a:p>
          <a:p>
            <a:r>
              <a:rPr lang="en-US" b="1" dirty="0"/>
              <a:t>Notify research team that study will be in Epic </a:t>
            </a:r>
            <a:r>
              <a:rPr lang="en-US" sz="1400" b="1" dirty="0"/>
              <a:t>(sent when CA build is complete)</a:t>
            </a:r>
          </a:p>
          <a:p>
            <a:pPr lvl="1"/>
            <a:r>
              <a:rPr lang="en-US" dirty="0"/>
              <a:t>Send email notification </a:t>
            </a:r>
          </a:p>
          <a:p>
            <a:pPr lvl="1"/>
            <a:r>
              <a:rPr lang="en-US" dirty="0"/>
              <a:t>Notate  study as “</a:t>
            </a:r>
            <a:r>
              <a:rPr lang="en-US" dirty="0">
                <a:solidFill>
                  <a:srgbClr val="000608"/>
                </a:solidFill>
                <a:highlight>
                  <a:srgbClr val="FFFF00"/>
                </a:highlight>
              </a:rPr>
              <a:t>CA Approved Epic</a:t>
            </a:r>
            <a:r>
              <a:rPr lang="en-US" dirty="0"/>
              <a:t> “ in START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5"/>
    </mc:Choice>
    <mc:Fallback xmlns="">
      <p:transition spd="slow" advTm="2006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Studies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1805875"/>
            <a:ext cx="11017624" cy="4406666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A coverage analysis lists out all services and procedures performed at each visit and notates each items with one of the below designations:</a:t>
            </a:r>
          </a:p>
          <a:p>
            <a:pPr lvl="0"/>
            <a:endParaRPr lang="en-US" b="1" dirty="0"/>
          </a:p>
          <a:p>
            <a:r>
              <a:rPr lang="en-US" b="1" dirty="0"/>
              <a:t>Research---Bill to study</a:t>
            </a:r>
          </a:p>
          <a:p>
            <a:r>
              <a:rPr lang="en-US" b="1" dirty="0"/>
              <a:t>SOC --Routine care to be billed to patients account</a:t>
            </a:r>
          </a:p>
          <a:p>
            <a:r>
              <a:rPr lang="en-US" b="1" dirty="0"/>
              <a:t>NB  --Not billable and will not generate a charge in billing system (i.e. Informed consent or  questionnaires)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8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1"/>
    </mc:Choice>
    <mc:Fallback xmlns="">
      <p:transition spd="slow" advTm="471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Studies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2282"/>
            <a:ext cx="10896600" cy="4704931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SPA’s CRF team  ensures a  Coverage analysis is built out for all applicable studies.  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As part of the CA workflow, the CRFA team determines if the  study should be loaded into Epic.</a:t>
            </a:r>
          </a:p>
          <a:p>
            <a:pPr lvl="1"/>
            <a:r>
              <a:rPr lang="en-US" b="1" dirty="0"/>
              <a:t>The Study Coverage analysis record in START is where the notes regarding  Epic load determination are located.</a:t>
            </a:r>
          </a:p>
          <a:p>
            <a:pPr lvl="1"/>
            <a:endParaRPr lang="en-US" b="1" dirty="0"/>
          </a:p>
          <a:p>
            <a:pPr lvl="0"/>
            <a:r>
              <a:rPr lang="en-US" sz="1400" b="1" dirty="0"/>
              <a:t>Please download a copy of the CAIB tool Guidance document for more detailed understanding of the process flow</a:t>
            </a:r>
          </a:p>
          <a:p>
            <a:pPr lvl="0"/>
            <a:r>
              <a:rPr lang="en-US" sz="1400" b="1" dirty="0"/>
              <a:t>Located on SPA website under forms/tools  under the CRF team section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3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1"/>
    </mc:Choice>
    <mc:Fallback xmlns="">
      <p:transition spd="slow" advTm="471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Studies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Department is responsible for keeping track of which studies are in Epic/require research management in Epic.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New study coordinators can be added to the study record in Epic by the research team if there are changes in staffing.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Study team can also pull reports from START  to list out all of studies in Department/Division with status </a:t>
            </a:r>
            <a:r>
              <a:rPr lang="en-US" b="1" u="sng" dirty="0"/>
              <a:t>“CA Approved –Epic”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1"/>
    </mc:Choice>
    <mc:Fallback xmlns="">
      <p:transition spd="slow" advTm="4718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Process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  <a:p>
            <a:r>
              <a:rPr lang="en-US" i="1" dirty="0"/>
              <a:t>Professional Fees</a:t>
            </a:r>
            <a:endParaRPr lang="en-US" sz="2800" dirty="0"/>
          </a:p>
          <a:p>
            <a:endParaRPr lang="en-US" dirty="0"/>
          </a:p>
          <a:p>
            <a:pPr lvl="1"/>
            <a:r>
              <a:rPr lang="en-US" i="1" dirty="0"/>
              <a:t>Many SC’s are unaware of the fact that services performed at MHH, LBJ, or HH clinics  may generate professional fees in UTP Epic.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It is possible for a study conducted entirely at one of the above locations yet professional fees will still be entered into UTP’s Epic.</a:t>
            </a:r>
          </a:p>
          <a:p>
            <a:pPr lvl="1"/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5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54"/>
    </mc:Choice>
    <mc:Fallback xmlns="">
      <p:transition spd="slow" advTm="4935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Process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 Study Teams are responsible for three steps in Epic for Research Billing Management:</a:t>
            </a:r>
          </a:p>
          <a:p>
            <a:r>
              <a:rPr lang="en-US" i="1" dirty="0">
                <a:solidFill>
                  <a:srgbClr val="FF0000"/>
                </a:solidFill>
              </a:rPr>
              <a:t>1. </a:t>
            </a:r>
            <a:r>
              <a:rPr lang="en-US" b="1" i="1" u="sng" dirty="0"/>
              <a:t>Note patient as research participant</a:t>
            </a:r>
          </a:p>
          <a:p>
            <a:pPr lvl="1"/>
            <a:r>
              <a:rPr lang="en-US" i="1" dirty="0"/>
              <a:t>Link/associate patient to research study in Epic</a:t>
            </a:r>
          </a:p>
          <a:p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i="1" dirty="0"/>
              <a:t>. </a:t>
            </a:r>
            <a:r>
              <a:rPr lang="en-US" b="1" i="1" u="sng" dirty="0"/>
              <a:t>Flag Visit/Encounter as a “research visit”</a:t>
            </a:r>
          </a:p>
          <a:p>
            <a:pPr lvl="1"/>
            <a:r>
              <a:rPr lang="en-US" i="1" dirty="0"/>
              <a:t>Even if  SC does not schedule he/she  can notate appointment as “research Visit” using reports in Epic</a:t>
            </a:r>
          </a:p>
          <a:p>
            <a:r>
              <a:rPr lang="en-US" i="1" dirty="0">
                <a:solidFill>
                  <a:srgbClr val="FF0000"/>
                </a:solidFill>
              </a:rPr>
              <a:t>3</a:t>
            </a:r>
            <a:r>
              <a:rPr lang="en-US" i="1" dirty="0"/>
              <a:t>. </a:t>
            </a:r>
            <a:r>
              <a:rPr lang="en-US" b="1" i="1" u="sng" dirty="0"/>
              <a:t>Review charges generated for research billing compliance</a:t>
            </a:r>
          </a:p>
          <a:p>
            <a:pPr lvl="1"/>
            <a:r>
              <a:rPr lang="en-US" i="1" dirty="0"/>
              <a:t>Follow the coverage analysis to ensure charges are correctly notated</a:t>
            </a:r>
          </a:p>
          <a:p>
            <a:pPr lvl="1"/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84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2"/>
    </mc:Choice>
    <mc:Fallback xmlns="">
      <p:transition spd="slow" advTm="4086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Research Billing in Epic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  <a:p>
            <a:r>
              <a:rPr lang="en-US" i="1" dirty="0">
                <a:solidFill>
                  <a:srgbClr val="FF0000"/>
                </a:solidFill>
              </a:rPr>
              <a:t>STEP 1 </a:t>
            </a:r>
            <a:r>
              <a:rPr lang="en-US" i="1" dirty="0"/>
              <a:t>: FLAGGING Patients as Research Participant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Link/associate patient to study</a:t>
            </a:r>
          </a:p>
          <a:p>
            <a:pPr lvl="1"/>
            <a:r>
              <a:rPr lang="en-US" i="1" dirty="0"/>
              <a:t>Notate patient as “enrolled”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r>
              <a:rPr lang="en-US" i="1" dirty="0"/>
              <a:t>Video showing how to  link patients to study on next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46"/>
    </mc:Choice>
    <mc:Fallback xmlns="">
      <p:transition spd="slow" advTm="4334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9ljumvPf"/>
  <p:tag name="ARTICULATE_SLIDE_COUNT" val="3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JV20181">
      <a:dk1>
        <a:srgbClr val="007EA3"/>
      </a:dk1>
      <a:lt1>
        <a:srgbClr val="A6BCC6"/>
      </a:lt1>
      <a:dk2>
        <a:srgbClr val="412D5D"/>
      </a:dk2>
      <a:lt2>
        <a:srgbClr val="BAC7C3"/>
      </a:lt2>
      <a:accent1>
        <a:srgbClr val="8991C8"/>
      </a:accent1>
      <a:accent2>
        <a:srgbClr val="BD4F19"/>
      </a:accent2>
      <a:accent3>
        <a:srgbClr val="CE8E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webextensions/webextension1.xml><?xml version="1.0" encoding="utf-8"?>
<we:webextension xmlns:we="http://schemas.microsoft.com/office/webextensions/webextension/2010/11" id="{1A40F2EB-C94F-45DD-8076-08B78F26FF18}">
  <we:reference id="wa104381526" version="1.0.0.2" store="en-US" storeType="OMEX"/>
  <we:alternateReferences>
    <we:reference id="WA104381526" version="1.0.0.2" store="WA104381526" storeType="OMEX"/>
  </we:alternateReferences>
  <we:properties/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4314915-D1DC-4A34-B560-D67DC8249D22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JG0ye61BV0-8YInkpqxyG4hSVW4cBcpCjGl9KcQP655UQjhYUkNYTVlFT1dPWkYxVVhHQ1Q4SkVDTi4u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15989</TotalTime>
  <Words>1344</Words>
  <Application>Microsoft Office PowerPoint</Application>
  <PresentationFormat>Widescreen</PresentationFormat>
  <Paragraphs>181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Clinical Research Billing  Process in Epic</vt:lpstr>
      <vt:lpstr>Research Studies in Epic</vt:lpstr>
      <vt:lpstr>Research Studies in Epic</vt:lpstr>
      <vt:lpstr>Research Studies in Epic</vt:lpstr>
      <vt:lpstr>Research Studies in Epic</vt:lpstr>
      <vt:lpstr>Research Studies in Epic</vt:lpstr>
      <vt:lpstr>Clinical Research Billing Process in Epic</vt:lpstr>
      <vt:lpstr>Clinical Research Billing Process in Epic</vt:lpstr>
      <vt:lpstr>Clinical Research Billing in Epic</vt:lpstr>
      <vt:lpstr>Clinical Research Billing in Epic</vt:lpstr>
      <vt:lpstr>Clinical Research Billing in Epic</vt:lpstr>
      <vt:lpstr>Clinical Research Billing in Epic</vt:lpstr>
      <vt:lpstr>Clinical Research Billing in Epic Step 2 continued</vt:lpstr>
      <vt:lpstr>Clinical Research Billing in Epic</vt:lpstr>
      <vt:lpstr>Clinical Research Billing in Epic</vt:lpstr>
      <vt:lpstr>Clinical Research Billing in Epic</vt:lpstr>
      <vt:lpstr>Clinical Research Billing in Epic</vt:lpstr>
      <vt:lpstr>Clinical Research Billing in Epic</vt:lpstr>
      <vt:lpstr>Clinical Research Billing in Epic</vt:lpstr>
      <vt:lpstr>Clinical Research Billing in Epic-QUIZ</vt:lpstr>
      <vt:lpstr> </vt:lpstr>
    </vt:vector>
  </TitlesOfParts>
  <Company>UTHealth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Valenta, John A</dc:creator>
  <cp:lastModifiedBy>Parks, Kristin</cp:lastModifiedBy>
  <cp:revision>148</cp:revision>
  <dcterms:created xsi:type="dcterms:W3CDTF">2018-07-09T18:24:28Z</dcterms:created>
  <dcterms:modified xsi:type="dcterms:W3CDTF">2023-04-14T03:40:35Z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A80A9BA2-72D3-4EE8-854E-011CEEAE14EB</vt:lpwstr>
  </property>
  <property fmtid="{D5CDD505-2E9C-101B-9397-08002B2CF9AE}" pid="3" name="ArticulatePath">
    <vt:lpwstr>CRF Orientation slides [Autosaved]</vt:lpwstr>
  </property>
</Properties>
</file>